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4" r:id="rId3"/>
    <p:sldMasterId id="2147483726" r:id="rId4"/>
  </p:sldMasterIdLst>
  <p:notesMasterIdLst>
    <p:notesMasterId r:id="rId40"/>
  </p:notesMasterIdLst>
  <p:handoutMasterIdLst>
    <p:handoutMasterId r:id="rId41"/>
  </p:handoutMasterIdLst>
  <p:sldIdLst>
    <p:sldId id="275" r:id="rId5"/>
    <p:sldId id="393" r:id="rId6"/>
    <p:sldId id="361" r:id="rId7"/>
    <p:sldId id="395" r:id="rId8"/>
    <p:sldId id="394" r:id="rId9"/>
    <p:sldId id="402" r:id="rId10"/>
    <p:sldId id="398" r:id="rId11"/>
    <p:sldId id="403" r:id="rId12"/>
    <p:sldId id="401" r:id="rId13"/>
    <p:sldId id="405" r:id="rId14"/>
    <p:sldId id="406" r:id="rId15"/>
    <p:sldId id="399" r:id="rId16"/>
    <p:sldId id="400" r:id="rId17"/>
    <p:sldId id="370" r:id="rId18"/>
    <p:sldId id="372" r:id="rId19"/>
    <p:sldId id="373" r:id="rId20"/>
    <p:sldId id="374" r:id="rId21"/>
    <p:sldId id="375" r:id="rId22"/>
    <p:sldId id="376" r:id="rId23"/>
    <p:sldId id="377" r:id="rId24"/>
    <p:sldId id="385" r:id="rId25"/>
    <p:sldId id="382" r:id="rId26"/>
    <p:sldId id="386" r:id="rId27"/>
    <p:sldId id="387" r:id="rId28"/>
    <p:sldId id="388" r:id="rId29"/>
    <p:sldId id="389" r:id="rId30"/>
    <p:sldId id="378" r:id="rId31"/>
    <p:sldId id="379" r:id="rId32"/>
    <p:sldId id="390" r:id="rId33"/>
    <p:sldId id="407" r:id="rId34"/>
    <p:sldId id="408" r:id="rId35"/>
    <p:sldId id="409" r:id="rId36"/>
    <p:sldId id="410" r:id="rId37"/>
    <p:sldId id="412" r:id="rId38"/>
    <p:sldId id="413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CC33"/>
    <a:srgbClr val="ED5D5D"/>
    <a:srgbClr val="EED122"/>
    <a:srgbClr val="F1F462"/>
    <a:srgbClr val="E9EE1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94660"/>
  </p:normalViewPr>
  <p:slideViewPr>
    <p:cSldViewPr>
      <p:cViewPr>
        <p:scale>
          <a:sx n="120" d="100"/>
          <a:sy n="120" d="100"/>
        </p:scale>
        <p:origin x="-2896" y="-1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D57D474B-9F36-4116-A6B7-87C0D6886D6C}" type="datetimeFigureOut">
              <a:rPr lang="en-US" smtClean="0"/>
              <a:t>2/25/15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116C49E-BBC5-4819-A5A6-0B56EBB54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0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825C5E4-90CF-49D8-89CC-8B9654EDAF48}" type="datetimeFigureOut">
              <a:rPr lang="en-US" smtClean="0"/>
              <a:t>2/25/15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70DCAFD-0B3A-442E-9675-ADCF42310F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4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DCAFD-0B3A-442E-9675-ADCF42310F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6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and add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DCAFD-0B3A-442E-9675-ADCF42310F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9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DCAFD-0B3A-442E-9675-ADCF42310FD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1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this</a:t>
            </a:r>
            <a:r>
              <a:rPr lang="en-US" baseline="0" dirty="0" smtClean="0"/>
              <a:t> to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DCAFD-0B3A-442E-9675-ADCF42310FD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93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example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DCAFD-0B3A-442E-9675-ADCF42310FD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2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DCAFD-0B3A-442E-9675-ADCF42310FD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1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C106-31EE-4DF4-B588-2E7B91D0D6A3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B838-E246-4E82-8C44-29BF380DAA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0792-D1F9-4B5B-8D73-1A3F3CE3C685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B838-E246-4E82-8C44-29BF380DAA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3B83-F314-4DB7-A599-4C462FD8ED0C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B838-E246-4E82-8C44-29BF380DAA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fld id="{58629135-E049-4D9C-8E12-A012F6352865}" type="datetime1">
              <a:rPr lang="en-US" smtClean="0">
                <a:solidFill>
                  <a:prstClr val="black"/>
                </a:solidFill>
              </a:rPr>
              <a:t>2/25/15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23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 sz="3200" baseline="0">
                <a:latin typeface="Calibri" pitchFamily="34" charset="0"/>
              </a:defRPr>
            </a:lvl1pPr>
            <a:lvl2pPr>
              <a:defRPr sz="2800" baseline="0">
                <a:latin typeface="Calibri" pitchFamily="34" charset="0"/>
              </a:defRPr>
            </a:lvl2pPr>
            <a:lvl3pPr>
              <a:defRPr sz="2800" baseline="0">
                <a:latin typeface="Calibri" pitchFamily="34" charset="0"/>
              </a:defRPr>
            </a:lvl3pPr>
            <a:lvl4pPr>
              <a:defRPr sz="2800" baseline="0">
                <a:latin typeface="Calibri" pitchFamily="34" charset="0"/>
              </a:defRPr>
            </a:lvl4pPr>
            <a:lvl5pPr>
              <a:defRPr sz="2400" baseline="0"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83B23CF-2B4C-432D-8494-3649BD027591}" type="datetime1">
              <a:rPr lang="en-US" smtClean="0">
                <a:solidFill>
                  <a:prstClr val="black"/>
                </a:solidFill>
              </a:rPr>
              <a:t>2/25/15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72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8107115B-B741-443B-92EA-5F85CC088250}" type="datetime1">
              <a:rPr lang="en-US" smtClean="0">
                <a:solidFill>
                  <a:prstClr val="black"/>
                </a:solidFill>
              </a:rPr>
              <a:t>2/25/15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98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FCB3E7C-DD83-4789-9CF1-4E88C1F92B17}" type="datetime1">
              <a:rPr lang="en-US" smtClean="0">
                <a:solidFill>
                  <a:prstClr val="black"/>
                </a:solidFill>
              </a:rPr>
              <a:t>2/25/15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56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4D7E6-FCBB-457C-813B-43A135BD06E5}" type="datetime1">
              <a:rPr lang="en-US" smtClean="0">
                <a:solidFill>
                  <a:prstClr val="black"/>
                </a:solidFill>
              </a:rPr>
              <a:t>2/25/15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99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C713C9-E2F6-4C5A-8200-31D7F8EC5926}" type="datetime1">
              <a:rPr lang="en-US" smtClean="0">
                <a:solidFill>
                  <a:prstClr val="black"/>
                </a:solidFill>
              </a:rPr>
              <a:t>2/25/15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30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2292-CDFF-4399-B413-C42245587CB4}" type="datetime1">
              <a:rPr lang="en-US" smtClean="0">
                <a:solidFill>
                  <a:prstClr val="black"/>
                </a:solidFill>
              </a:rPr>
              <a:t>2/25/15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63791-1602-46B8-AA54-DFF307A92D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03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6CFDFAF-9407-4BB0-93F3-C5ACA7493688}" type="datetime1">
              <a:rPr lang="en-US" smtClean="0">
                <a:solidFill>
                  <a:prstClr val="black"/>
                </a:solidFill>
              </a:rPr>
              <a:t>2/25/15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57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D0A3-50AE-4CBF-A182-1ACCA22FB28B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B838-E246-4E82-8C44-29BF380DAA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fld id="{C381B001-A68B-46D1-9604-CA22A9DC7253}" type="datetime1">
              <a:rPr lang="en-US" smtClean="0">
                <a:solidFill>
                  <a:prstClr val="black"/>
                </a:solidFill>
              </a:rPr>
              <a:t>2/25/15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24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EA55F-C380-4485-B6AC-24C16141D47D}" type="datetime1">
              <a:rPr lang="en-US" smtClean="0">
                <a:solidFill>
                  <a:prstClr val="black"/>
                </a:solidFill>
              </a:rPr>
              <a:t>2/25/15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1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BDE1855-4526-43CE-A011-E0FB7AB3E6D8}" type="datetime1">
              <a:rPr lang="en-US" smtClean="0">
                <a:solidFill>
                  <a:prstClr val="black"/>
                </a:solidFill>
              </a:rPr>
              <a:t>2/25/15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0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_Picture_Bulle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PFCC Pinwheel Solo.psd"/>
          <p:cNvPicPr>
            <a:picLocks noChangeAspect="1"/>
          </p:cNvPicPr>
          <p:nvPr/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078538"/>
            <a:ext cx="6969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279900" y="1193800"/>
            <a:ext cx="4406900" cy="26924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23200" cy="4525963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buClr>
                <a:schemeClr val="accent2"/>
              </a:buClr>
              <a:buSzPct val="90000"/>
              <a:buFont typeface="Lucida Grande"/>
              <a:buChar char="▼"/>
              <a:defRPr sz="2400">
                <a:ln>
                  <a:noFill/>
                </a:ln>
                <a:solidFill>
                  <a:srgbClr val="000090"/>
                </a:solidFill>
              </a:defRPr>
            </a:lvl1pPr>
            <a:lvl2pPr>
              <a:spcAft>
                <a:spcPts val="1200"/>
              </a:spcAft>
              <a:buClr>
                <a:schemeClr val="accent2"/>
              </a:buClr>
              <a:buSzPct val="90000"/>
              <a:buFont typeface="Monaco"/>
              <a:buChar char="◼"/>
              <a:defRPr sz="2400">
                <a:ln>
                  <a:noFill/>
                </a:ln>
                <a:solidFill>
                  <a:srgbClr val="000090"/>
                </a:solidFill>
              </a:defRPr>
            </a:lvl2pPr>
            <a:lvl3pPr indent="-347472">
              <a:spcBef>
                <a:spcPts val="38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 charset="2"/>
              <a:buChar char="u"/>
              <a:defRPr sz="2400">
                <a:ln>
                  <a:noFill/>
                </a:ln>
                <a:solidFill>
                  <a:srgbClr val="000090"/>
                </a:solidFill>
              </a:defRPr>
            </a:lvl3pPr>
            <a:lvl4pPr>
              <a:spcAft>
                <a:spcPts val="1200"/>
              </a:spcAft>
              <a:buClr>
                <a:schemeClr val="accent2"/>
              </a:buClr>
              <a:buSzPct val="125000"/>
              <a:buFont typeface="Lucida Grande"/>
              <a:buChar char="●"/>
              <a:defRPr sz="2400">
                <a:ln>
                  <a:noFill/>
                </a:ln>
                <a:solidFill>
                  <a:srgbClr val="000090"/>
                </a:solidFill>
              </a:defRPr>
            </a:lvl4pPr>
            <a:lvl5pPr>
              <a:spcAft>
                <a:spcPts val="1200"/>
              </a:spcAft>
              <a:buClr>
                <a:schemeClr val="accent2"/>
              </a:buClr>
              <a:defRPr sz="2400">
                <a:ln>
                  <a:noFill/>
                </a:ln>
                <a:solidFill>
                  <a:srgbClr val="00009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1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_Picture_Bulle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PFCC Pinwheel Solo.psd"/>
          <p:cNvPicPr>
            <a:picLocks noChangeAspect="1"/>
          </p:cNvPicPr>
          <p:nvPr/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078538"/>
            <a:ext cx="6969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279900" y="1193800"/>
            <a:ext cx="4406900" cy="26924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23200" cy="4525963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buClr>
                <a:schemeClr val="accent2"/>
              </a:buClr>
              <a:buSzPct val="90000"/>
              <a:buFont typeface="Lucida Grande"/>
              <a:buChar char="▼"/>
              <a:defRPr sz="2400">
                <a:ln>
                  <a:noFill/>
                </a:ln>
                <a:solidFill>
                  <a:srgbClr val="000090"/>
                </a:solidFill>
              </a:defRPr>
            </a:lvl1pPr>
            <a:lvl2pPr>
              <a:spcAft>
                <a:spcPts val="1200"/>
              </a:spcAft>
              <a:buClr>
                <a:schemeClr val="accent2"/>
              </a:buClr>
              <a:buSzPct val="90000"/>
              <a:buFont typeface="Monaco"/>
              <a:buChar char="◼"/>
              <a:defRPr sz="2400">
                <a:ln>
                  <a:noFill/>
                </a:ln>
                <a:solidFill>
                  <a:srgbClr val="000090"/>
                </a:solidFill>
              </a:defRPr>
            </a:lvl2pPr>
            <a:lvl3pPr indent="-347472">
              <a:spcBef>
                <a:spcPts val="38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 charset="2"/>
              <a:buChar char="u"/>
              <a:defRPr sz="2400">
                <a:ln>
                  <a:noFill/>
                </a:ln>
                <a:solidFill>
                  <a:srgbClr val="000090"/>
                </a:solidFill>
              </a:defRPr>
            </a:lvl3pPr>
            <a:lvl4pPr>
              <a:spcAft>
                <a:spcPts val="1200"/>
              </a:spcAft>
              <a:buClr>
                <a:schemeClr val="accent2"/>
              </a:buClr>
              <a:buSzPct val="125000"/>
              <a:buFont typeface="Lucida Grande"/>
              <a:buChar char="●"/>
              <a:defRPr sz="2400">
                <a:ln>
                  <a:noFill/>
                </a:ln>
                <a:solidFill>
                  <a:srgbClr val="000090"/>
                </a:solidFill>
              </a:defRPr>
            </a:lvl4pPr>
            <a:lvl5pPr>
              <a:spcAft>
                <a:spcPts val="1200"/>
              </a:spcAft>
              <a:buClr>
                <a:schemeClr val="accent2"/>
              </a:buClr>
              <a:defRPr sz="2400">
                <a:ln>
                  <a:noFill/>
                </a:ln>
                <a:solidFill>
                  <a:srgbClr val="00009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46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105400" y="6400800"/>
            <a:ext cx="2667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dirty="0" smtClean="0">
              <a:solidFill>
                <a:prstClr val="black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18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F4D7-D0C3-48D1-8DC6-DC03746843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77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81D5-5CA7-41FD-81E4-3A3A3170FC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13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5C12-C315-4952-9BDC-4A5A6AE870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36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AB0E-2F13-43B5-A707-2E47E4770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5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9E5A-D854-4417-8F20-440F1AD94F66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B838-E246-4E82-8C44-29BF380DAA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05FC-4E91-47ED-BED4-4E9A2DC58C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11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67E-C467-46AD-8E88-B7CE23C4EE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1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42E8-FBF7-4F28-A140-593E8E1310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19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BE10-87F4-4532-A10B-9DE28106E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20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C727-B531-42F2-B191-EB05E42785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74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5F28-3227-4D64-BED1-B52949316E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79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19EF-FAF8-4389-8912-F547FE237C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56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19-0856-496A-9B40-367B5D3397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04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C900-628B-41DB-8101-CEEEF63EFE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21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5D03-1BBD-41CD-B780-805D256D4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6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9CFB-5DA6-4E5D-9C11-089DA322E769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B838-E246-4E82-8C44-29BF380DAA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A83D-CE38-426E-81B0-2BC60F0B2A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52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F25C-CDE0-4767-ADB4-5C4C0AF248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94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EA1C-E806-4032-8568-350D51137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3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655E-1819-4259-A1F8-4A7CD4B5AE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54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69AD-13F0-4F7D-B05F-FC57D795E9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65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00D-0A21-4844-93B3-208CC10CF4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18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0D27-3565-4B49-BCF7-DB370F7D2E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6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2ACC-2528-4DC3-B48A-3950A5E7CE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F72A-B911-432C-964B-D10FC7CF00F5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B838-E246-4E82-8C44-29BF380DAA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D39D-A7D0-464A-9494-13A1CE2AE28E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B838-E246-4E82-8C44-29BF380DAA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0A3D-E989-42A2-ACF5-84349BF978C2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B838-E246-4E82-8C44-29BF380DAA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B631-7323-4114-BBF7-E83464C2E841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B838-E246-4E82-8C44-29BF380DAA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6410-EE8A-4F41-A202-C989377556F5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B838-E246-4E82-8C44-29BF380DAA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A76BB-A756-46B8-9619-2B555893E122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B838-E246-4E82-8C44-29BF380DAA6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fld id="{4DE6B7CE-730E-4E4C-A847-D2361483E02E}" type="datetime1">
              <a:rPr lang="en-US" smtClean="0">
                <a:solidFill>
                  <a:prstClr val="black"/>
                </a:solidFill>
              </a:rPr>
              <a:t>2/25/15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037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92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2786-7710-4C81-9B08-3F708895EF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2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688AB-4BA9-4E66-AD82-06DC8DB71E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2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52400"/>
            <a:ext cx="8839200" cy="627643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4294967295"/>
          </p:nvPr>
        </p:nvSpPr>
        <p:spPr>
          <a:xfrm>
            <a:off x="152400" y="1478965"/>
            <a:ext cx="8839199" cy="3567380"/>
          </a:xfrm>
        </p:spPr>
        <p:txBody>
          <a:bodyPr/>
          <a:lstStyle/>
          <a:p>
            <a:pPr marL="0" indent="0" algn="ctr">
              <a:buNone/>
            </a:pPr>
            <a:endParaRPr lang="en-US" sz="2800" u="sng" dirty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State Innovation Model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ANNUAL MEETING</a:t>
            </a:r>
          </a:p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r>
              <a:rPr lang="en-US" sz="3200" b="1" dirty="0" smtClean="0"/>
              <a:t>Understanding</a:t>
            </a:r>
            <a:r>
              <a:rPr lang="en-US" sz="2800" b="1" dirty="0" smtClean="0"/>
              <a:t> Meaningful Consumer Involvement in Design and Delivery of Health Care and Service System Reform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453" y="4620161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prstClr val="black"/>
                </a:solidFill>
              </a:rPr>
              <a:t>Cathy Bustin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prstClr val="black"/>
                </a:solidFill>
              </a:rPr>
              <a:t>Disability Rights Center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prstClr val="black"/>
                </a:solidFill>
              </a:rPr>
              <a:t>Wednesday, January 28, 2015</a:t>
            </a:r>
            <a:endParaRPr lang="en-US" altLang="en-US" sz="20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3791-1602-46B8-AA54-DFF307A92D0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sim logo_f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"/>
            <a:ext cx="3267117" cy="124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5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Policy Partners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a need for consumers/families to be </a:t>
            </a:r>
            <a:r>
              <a:rPr lang="en-US" dirty="0">
                <a:solidFill>
                  <a:srgbClr val="C00000"/>
                </a:solidFill>
              </a:rPr>
              <a:t>full policy partners</a:t>
            </a:r>
            <a:r>
              <a:rPr lang="en-US" dirty="0"/>
              <a:t> in health care systems.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7030A0"/>
                </a:solidFill>
              </a:rPr>
              <a:t>Many consumer/family members are experiencing a loss of voice in systems designed to </a:t>
            </a:r>
            <a:r>
              <a:rPr lang="en-US" i="1" dirty="0" smtClean="0">
                <a:solidFill>
                  <a:srgbClr val="7030A0"/>
                </a:solidFill>
              </a:rPr>
              <a:t>address </a:t>
            </a:r>
            <a:r>
              <a:rPr lang="en-US" i="1" dirty="0">
                <a:solidFill>
                  <a:srgbClr val="7030A0"/>
                </a:solidFill>
              </a:rPr>
              <a:t>their needs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includes the SIM initiatives.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3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0" algn="ctr">
              <a:buClr>
                <a:schemeClr val="accent1"/>
              </a:buClr>
              <a:buSzPct val="85000"/>
              <a:buNone/>
            </a:pPr>
            <a:r>
              <a:rPr lang="en-US" sz="3200" dirty="0"/>
              <a:t>“Inclusion is a mindset. It is not a program we run or a favor we do for someone.”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“Oppression is the absence of choices.”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Bella Hooks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1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Can the SIMS effort </a:t>
            </a:r>
            <a:r>
              <a:rPr lang="en-US" sz="3600" b="1" dirty="0" smtClean="0">
                <a:solidFill>
                  <a:srgbClr val="C00000"/>
                </a:solidFill>
              </a:rPr>
              <a:t>ENGAGE</a:t>
            </a:r>
            <a:r>
              <a:rPr lang="en-US" sz="3600" dirty="0" smtClean="0"/>
              <a:t> with consumer/family organizations to </a:t>
            </a:r>
            <a:r>
              <a:rPr lang="en-US" sz="3600" b="1" dirty="0" smtClean="0">
                <a:solidFill>
                  <a:srgbClr val="C00000"/>
                </a:solidFill>
              </a:rPr>
              <a:t>Meaningfully Involve </a:t>
            </a:r>
            <a:r>
              <a:rPr lang="en-US" sz="3600" dirty="0" smtClean="0"/>
              <a:t>and benefit from their unique expertise?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6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C00000"/>
                </a:solidFill>
              </a:rPr>
              <a:t>The SIMS grant has involved consumer/families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Here’s how to make the involvement meaningful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1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Some Principles of Meaningful Consumer/Survivor/Recipient Involvement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3242942" cy="37780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Darby Penney, a human rights activist, policy planner, and leader in the consumer movement has developed some key points on what meaningful consumer involvement and participation looks like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6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Meaningful consumer/survivor/recipient involvement is: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Beyond tokenism</a:t>
            </a:r>
            <a:r>
              <a:rPr lang="en-US" sz="2800" dirty="0" smtClean="0"/>
              <a:t>:  Sufficient numbers to have real influence and impact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Beyond review and comment</a:t>
            </a:r>
            <a:r>
              <a:rPr lang="en-US" sz="2800" dirty="0" smtClean="0"/>
              <a:t>: involved in framing the issues and setting the agenda </a:t>
            </a:r>
            <a:r>
              <a:rPr lang="en-US" sz="2800" i="1" dirty="0" smtClean="0"/>
              <a:t>from the beginning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Beyond advice</a:t>
            </a:r>
            <a:r>
              <a:rPr lang="en-US" sz="2800" dirty="0" smtClean="0">
                <a:solidFill>
                  <a:srgbClr val="7030A0"/>
                </a:solidFill>
              </a:rPr>
              <a:t>: </a:t>
            </a:r>
            <a:r>
              <a:rPr lang="en-US" sz="2800" dirty="0" smtClean="0"/>
              <a:t>full participation in governance and policy-making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Beyond sign-off</a:t>
            </a:r>
            <a:r>
              <a:rPr lang="en-US" sz="2800" dirty="0" smtClean="0"/>
              <a:t>: full partners in directing the outcome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0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sometimes there are barriers…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648200" cy="3939349"/>
          </a:xfrm>
        </p:spPr>
      </p:pic>
    </p:spTree>
    <p:extLst>
      <p:ext uri="{BB962C8B-B14F-4D97-AF65-F5344CB8AC3E}">
        <p14:creationId xmlns:p14="http://schemas.microsoft.com/office/powerpoint/2010/main" val="299830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Procedural Barriers frequently include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Insufficient </a:t>
            </a:r>
            <a:r>
              <a:rPr lang="en-US" b="1" dirty="0" smtClean="0">
                <a:solidFill>
                  <a:srgbClr val="7030A0"/>
                </a:solidFill>
              </a:rPr>
              <a:t>information sharing</a:t>
            </a:r>
          </a:p>
          <a:p>
            <a:r>
              <a:rPr lang="en-US" dirty="0" smtClean="0"/>
              <a:t>Insufficient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number of self-identified consumer/survivor/service recipients</a:t>
            </a:r>
          </a:p>
          <a:p>
            <a:r>
              <a:rPr lang="en-US" dirty="0" smtClean="0"/>
              <a:t>Lack of </a:t>
            </a:r>
            <a:r>
              <a:rPr lang="en-US" b="1" dirty="0" smtClean="0">
                <a:solidFill>
                  <a:srgbClr val="7030A0"/>
                </a:solidFill>
              </a:rPr>
              <a:t>adequate notice of meetings</a:t>
            </a:r>
          </a:p>
          <a:p>
            <a:r>
              <a:rPr lang="en-US" dirty="0" smtClean="0"/>
              <a:t>Over use of </a:t>
            </a:r>
            <a:r>
              <a:rPr lang="en-US" b="1" dirty="0" smtClean="0">
                <a:solidFill>
                  <a:srgbClr val="7030A0"/>
                </a:solidFill>
              </a:rPr>
              <a:t>jargon and bureaucratic language</a:t>
            </a:r>
          </a:p>
          <a:p>
            <a:r>
              <a:rPr lang="en-US" dirty="0" smtClean="0"/>
              <a:t>Lack of </a:t>
            </a:r>
            <a:r>
              <a:rPr lang="en-US" b="1" dirty="0" smtClean="0">
                <a:solidFill>
                  <a:srgbClr val="7030A0"/>
                </a:solidFill>
              </a:rPr>
              <a:t>transportation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7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Structural barriers frequently include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Closed bureaucratic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Agenda formed from </a:t>
            </a:r>
            <a:r>
              <a:rPr lang="en-US" b="1" dirty="0" smtClean="0">
                <a:solidFill>
                  <a:srgbClr val="7030A0"/>
                </a:solidFill>
              </a:rPr>
              <a:t>provider perspective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Lack of orientation </a:t>
            </a:r>
            <a:r>
              <a:rPr lang="en-US" dirty="0" smtClean="0"/>
              <a:t>for consumer/survivor/service recipients</a:t>
            </a:r>
          </a:p>
          <a:p>
            <a:r>
              <a:rPr lang="en-US" dirty="0" smtClean="0"/>
              <a:t>Lack of </a:t>
            </a:r>
            <a:r>
              <a:rPr lang="en-US" b="1" dirty="0" smtClean="0">
                <a:solidFill>
                  <a:srgbClr val="7030A0"/>
                </a:solidFill>
              </a:rPr>
              <a:t>skill training, support, technical assistance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7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99" name="Picture 3" descr="C:\Users\Quality Counts\AppData\Local\Microsoft\Windows\Temporary Internet Files\Content.IE5\QR0YQUKZ\MC91021640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3624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4938"/>
            <a:ext cx="4365114" cy="379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54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“Nothing About Us, Without Us”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“Of all the barriers to full participation and inclusion, the barrier of unexamined attitudes is the most difficult to address”</a:t>
            </a:r>
          </a:p>
          <a:p>
            <a:pPr marL="0" indent="0" algn="ctr">
              <a:buNone/>
            </a:pPr>
            <a:r>
              <a:rPr lang="en-US" dirty="0" smtClean="0"/>
              <a:t>- Ginny Thomburg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“Attitudes are the REAL disability”</a:t>
            </a:r>
          </a:p>
          <a:p>
            <a:pPr marL="0" indent="0" algn="ctr">
              <a:buNone/>
            </a:pPr>
            <a:r>
              <a:rPr lang="en-US" dirty="0" smtClean="0"/>
              <a:t>- Paige Barton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2479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36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Turning Barriers into Opportunities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Address barriers with consumers</a:t>
            </a:r>
            <a:r>
              <a:rPr lang="en-US" sz="2800" dirty="0" smtClean="0"/>
              <a:t>: if day meetings are identified as a problem, schedule evening or weekend. </a:t>
            </a:r>
          </a:p>
          <a:p>
            <a:r>
              <a:rPr lang="en-US" sz="2800" dirty="0" smtClean="0"/>
              <a:t>Address </a:t>
            </a:r>
            <a:r>
              <a:rPr lang="en-US" sz="2800" b="1" dirty="0" smtClean="0">
                <a:solidFill>
                  <a:srgbClr val="7030A0"/>
                </a:solidFill>
              </a:rPr>
              <a:t>transportation barriers </a:t>
            </a:r>
            <a:r>
              <a:rPr lang="en-US" sz="2800" dirty="0" smtClean="0"/>
              <a:t>by paying costs or ride sharing</a:t>
            </a:r>
          </a:p>
          <a:p>
            <a:r>
              <a:rPr lang="en-US" sz="2800" dirty="0" smtClean="0"/>
              <a:t>Offer </a:t>
            </a:r>
            <a:r>
              <a:rPr lang="en-US" sz="2800" b="1" dirty="0" smtClean="0">
                <a:solidFill>
                  <a:srgbClr val="7030A0"/>
                </a:solidFill>
              </a:rPr>
              <a:t>reasonable accommodations </a:t>
            </a:r>
            <a:r>
              <a:rPr lang="en-US" sz="2800" dirty="0" smtClean="0"/>
              <a:t>in meeting structure such as breaks, access by phone, additional background materials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The most challenging Barriers can be Attitudes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                            and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                Unexamined Bias</a:t>
            </a:r>
          </a:p>
          <a:p>
            <a:pPr marL="457200" lvl="1" indent="0">
              <a:buNone/>
            </a:pPr>
            <a:r>
              <a:rPr lang="en-US" dirty="0" smtClean="0"/>
              <a:t> Belief that consumers cannot understand complicated issues</a:t>
            </a:r>
          </a:p>
          <a:p>
            <a:pPr marL="457200" lvl="1" indent="0">
              <a:buNone/>
            </a:pPr>
            <a:r>
              <a:rPr lang="en-US" dirty="0" smtClean="0"/>
              <a:t>Professionals may personalize systemic feedback</a:t>
            </a:r>
          </a:p>
          <a:p>
            <a:pPr marL="457200" lvl="1" indent="0">
              <a:buNone/>
            </a:pPr>
            <a:r>
              <a:rPr lang="en-US" dirty="0" smtClean="0"/>
              <a:t>Consumers/Families may personalize meeting limits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5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SIMS SYSTEM REFORM CONTINUES DECADES OF WORK TO SHIFT SERVICE SYSTEM APPROACHES, BOTH INDIVIDUAL TREATMENT AND SYSTEMIC APPROACHES,  FROM PASSIVE RECEIVING OF PROFESSIONAL EXPERTISE TO PERSON-CENTERED, EMPOWERED HEALTH CARE CHOICES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Best vs Expressed Interest</a:t>
            </a:r>
          </a:p>
          <a:p>
            <a:r>
              <a:rPr lang="en-US" dirty="0" smtClean="0"/>
              <a:t>Shared Decision-Making</a:t>
            </a:r>
          </a:p>
          <a:p>
            <a:r>
              <a:rPr lang="en-US" dirty="0" smtClean="0"/>
              <a:t>Self-Determination</a:t>
            </a:r>
          </a:p>
          <a:p>
            <a:r>
              <a:rPr lang="en-US" dirty="0" smtClean="0"/>
              <a:t>Patient/Professional Partners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" y="0"/>
            <a:ext cx="916440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06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Suggestions for Addressing and Breaking Down Attitudinal Barriers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6400"/>
            <a:ext cx="4724400" cy="3549483"/>
          </a:xfrm>
        </p:spPr>
      </p:pic>
    </p:spTree>
    <p:extLst>
      <p:ext uri="{BB962C8B-B14F-4D97-AF65-F5344CB8AC3E}">
        <p14:creationId xmlns:p14="http://schemas.microsoft.com/office/powerpoint/2010/main" val="138383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Encourage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consumer/survivors to educate on values and history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Structured dialogue </a:t>
            </a:r>
            <a:r>
              <a:rPr lang="en-US" dirty="0" smtClean="0"/>
              <a:t>on power differential</a:t>
            </a:r>
          </a:p>
          <a:p>
            <a:r>
              <a:rPr lang="en-US" dirty="0" smtClean="0"/>
              <a:t>Leaders/facilitators </a:t>
            </a:r>
            <a:r>
              <a:rPr lang="en-US" b="1" dirty="0" smtClean="0">
                <a:solidFill>
                  <a:srgbClr val="7030A0"/>
                </a:solidFill>
              </a:rPr>
              <a:t>value consumer input </a:t>
            </a:r>
            <a:r>
              <a:rPr lang="en-US" dirty="0" smtClean="0"/>
              <a:t>and model this</a:t>
            </a:r>
          </a:p>
          <a:p>
            <a:r>
              <a:rPr lang="en-US" dirty="0" smtClean="0"/>
              <a:t>Ensure that consumers are </a:t>
            </a:r>
            <a:r>
              <a:rPr lang="en-US" b="1" dirty="0" smtClean="0">
                <a:solidFill>
                  <a:srgbClr val="7030A0"/>
                </a:solidFill>
              </a:rPr>
              <a:t>at the table </a:t>
            </a:r>
            <a:r>
              <a:rPr lang="en-US" dirty="0" smtClean="0"/>
              <a:t>from the beginning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8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</a:t>
            </a:r>
            <a:r>
              <a:rPr lang="en-US" sz="2800" b="1" dirty="0" smtClean="0">
                <a:solidFill>
                  <a:srgbClr val="7030A0"/>
                </a:solidFill>
              </a:rPr>
              <a:t>space open to challenging and discussing changing attitudes 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Reduce fear </a:t>
            </a:r>
            <a:r>
              <a:rPr lang="en-US" sz="2800" dirty="0" smtClean="0"/>
              <a:t>of challenging consumer participants or interrupting off-topic comments in the same way as with non-consumer participants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Encourage efforts </a:t>
            </a:r>
            <a:r>
              <a:rPr lang="en-US" sz="2800" dirty="0" smtClean="0"/>
              <a:t>to hear and apply substantive feedback</a:t>
            </a:r>
          </a:p>
          <a:p>
            <a:r>
              <a:rPr lang="en-US" sz="2800" dirty="0" smtClean="0"/>
              <a:t>Use </a:t>
            </a:r>
            <a:r>
              <a:rPr lang="en-US" sz="2800" b="1" dirty="0" smtClean="0">
                <a:solidFill>
                  <a:srgbClr val="7030A0"/>
                </a:solidFill>
              </a:rPr>
              <a:t>plain language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8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Avoid assumptions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that negative feedback is not constructive</a:t>
            </a:r>
          </a:p>
          <a:p>
            <a:r>
              <a:rPr lang="en-US" dirty="0" smtClean="0"/>
              <a:t>Ensure that work products </a:t>
            </a:r>
            <a:r>
              <a:rPr lang="en-US" b="1" dirty="0" smtClean="0">
                <a:solidFill>
                  <a:srgbClr val="7030A0"/>
                </a:solidFill>
              </a:rPr>
              <a:t>reflect input and feedback from consumers</a:t>
            </a:r>
          </a:p>
          <a:p>
            <a:r>
              <a:rPr lang="en-US" dirty="0" smtClean="0"/>
              <a:t>Support participation of consumers </a:t>
            </a:r>
            <a:r>
              <a:rPr lang="en-US" b="1" dirty="0" smtClean="0">
                <a:solidFill>
                  <a:srgbClr val="7030A0"/>
                </a:solidFill>
              </a:rPr>
              <a:t>financially</a:t>
            </a:r>
          </a:p>
          <a:p>
            <a:r>
              <a:rPr lang="en-US" dirty="0" smtClean="0"/>
              <a:t>Avoid expecting that </a:t>
            </a:r>
            <a:r>
              <a:rPr lang="en-US" b="1" dirty="0" smtClean="0">
                <a:solidFill>
                  <a:srgbClr val="7030A0"/>
                </a:solidFill>
              </a:rPr>
              <a:t>consumers speak with one voice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1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Other Strategies: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</a:t>
            </a:r>
            <a:r>
              <a:rPr lang="en-US" b="1" dirty="0" smtClean="0">
                <a:solidFill>
                  <a:srgbClr val="7030A0"/>
                </a:solidFill>
              </a:rPr>
              <a:t>handpicking consumer participants </a:t>
            </a:r>
            <a:r>
              <a:rPr lang="en-US" dirty="0" smtClean="0"/>
              <a:t>or asking only provider organizations for possible participants</a:t>
            </a:r>
          </a:p>
          <a:p>
            <a:pPr lvl="1"/>
            <a:r>
              <a:rPr lang="en-US" dirty="0" smtClean="0"/>
              <a:t>Reach out to peer organizations</a:t>
            </a:r>
          </a:p>
          <a:p>
            <a:pPr lvl="1"/>
            <a:r>
              <a:rPr lang="en-US" dirty="0" smtClean="0"/>
              <a:t>Acknowledge that one consumer does not represent all consumer experience/expertise</a:t>
            </a:r>
          </a:p>
          <a:p>
            <a:pPr lvl="1"/>
            <a:r>
              <a:rPr lang="en-US" dirty="0" smtClean="0"/>
              <a:t>Understand that consumers have a range of skills and experiences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7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Become “</a:t>
            </a:r>
            <a:r>
              <a:rPr lang="en-US" b="1" dirty="0" smtClean="0">
                <a:solidFill>
                  <a:srgbClr val="7030A0"/>
                </a:solidFill>
              </a:rPr>
              <a:t>culturally competent</a:t>
            </a:r>
            <a:r>
              <a:rPr lang="en-US" dirty="0" smtClean="0"/>
              <a:t>” and design meetings/agendas in collaboration with consumers/families</a:t>
            </a:r>
          </a:p>
          <a:p>
            <a:pPr lvl="1"/>
            <a:r>
              <a:rPr lang="en-US" dirty="0" smtClean="0"/>
              <a:t>Allow adequate time for discussion and non-traditional/bureaucratic ways of conveying knowledge/expertise</a:t>
            </a:r>
          </a:p>
          <a:p>
            <a:pPr lvl="1"/>
            <a:r>
              <a:rPr lang="en-US" dirty="0" smtClean="0"/>
              <a:t>Provide orientation to the work at hand</a:t>
            </a:r>
          </a:p>
          <a:p>
            <a:pPr lvl="1"/>
            <a:r>
              <a:rPr lang="en-US" dirty="0" smtClean="0"/>
              <a:t>Pay attention to Person First Language</a:t>
            </a:r>
          </a:p>
          <a:p>
            <a:pPr lvl="1"/>
            <a:r>
              <a:rPr lang="en-US" dirty="0" smtClean="0"/>
              <a:t>Be aware of Power Differentials and Their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3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Encourage </a:t>
            </a:r>
            <a:r>
              <a:rPr lang="en-US" b="1" dirty="0" smtClean="0">
                <a:solidFill>
                  <a:srgbClr val="7030A0"/>
                </a:solidFill>
              </a:rPr>
              <a:t>diversity of expertise </a:t>
            </a:r>
            <a:r>
              <a:rPr lang="en-US" dirty="0" smtClean="0"/>
              <a:t>and experience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Avoid assumptions </a:t>
            </a:r>
            <a:r>
              <a:rPr lang="en-US" dirty="0" smtClean="0"/>
              <a:t>that meaningful consumer  involvement has happened because one event was held, one or two consumers are present, or a consumer advisory council, consumer forum gave input</a:t>
            </a:r>
          </a:p>
          <a:p>
            <a:r>
              <a:rPr lang="en-US" i="1" dirty="0" smtClean="0">
                <a:solidFill>
                  <a:srgbClr val="7030A0"/>
                </a:solidFill>
              </a:rPr>
              <a:t>Take consumers/survivors seriously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8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Why Meaningful Consumer Involvement?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  <a:latin typeface="Franklin Gothic Book" pitchFamily="34" charset="0"/>
              </a:rPr>
              <a:t>Experiential knowledge brings unique </a:t>
            </a:r>
            <a:r>
              <a:rPr lang="en-US" b="1" dirty="0" smtClean="0">
                <a:solidFill>
                  <a:srgbClr val="C00000"/>
                </a:solidFill>
                <a:latin typeface="Franklin Gothic Book" pitchFamily="34" charset="0"/>
              </a:rPr>
              <a:t>perspectives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Franklin Gothic Book" pitchFamily="34" charset="0"/>
              </a:rPr>
              <a:t>Multiple perspectives are key to good decision-making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Franklin Gothic Book" pitchFamily="34" charset="0"/>
              </a:rPr>
              <a:t>All people deserve to participate in decisions that affect their lives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Franklin Gothic Book" pitchFamily="34" charset="0"/>
              </a:rPr>
              <a:t>Important to model relationships and decision-making that we ask of providers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Franklin Gothic Book" pitchFamily="34" charset="0"/>
              </a:rPr>
              <a:t>Increased opportunities for quality effective support service</a:t>
            </a:r>
          </a:p>
          <a:p>
            <a:pPr>
              <a:spcAft>
                <a:spcPts val="600"/>
              </a:spcAft>
            </a:pPr>
            <a:r>
              <a:rPr lang="en-US" b="1" i="1" dirty="0" smtClean="0">
                <a:solidFill>
                  <a:srgbClr val="C00000"/>
                </a:solidFill>
                <a:latin typeface="Franklin Gothic Book" pitchFamily="34" charset="0"/>
              </a:rPr>
              <a:t>No one else can speak for us: We need to speak for ourselves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latin typeface="Franklin Gothic Book" pitchFamily="34" charset="0"/>
              </a:rPr>
              <a:t> </a:t>
            </a:r>
            <a:endParaRPr lang="en-US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0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How can SIM continue its efforts to involve consumers and families as full partners?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Seek to expand understanding of consumer / family experience of Meaningful </a:t>
            </a:r>
            <a:r>
              <a:rPr lang="en-US" sz="2800" dirty="0" smtClean="0"/>
              <a:t>Involvement/Inclusion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Include Consumer/Family Experts, local and national, in the Learning Collaborative and as consultants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Acknowledge and understand the power differential around the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Appoint people </a:t>
            </a:r>
            <a:r>
              <a:rPr lang="en-US" sz="2800" dirty="0" smtClean="0"/>
              <a:t>on </a:t>
            </a:r>
            <a:r>
              <a:rPr lang="en-US" sz="2800" dirty="0"/>
              <a:t>committee/advisory council, etc. to implement </a:t>
            </a:r>
            <a:r>
              <a:rPr lang="en-US" sz="2800" dirty="0" smtClean="0"/>
              <a:t>the recommendations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30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83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2800" dirty="0"/>
              <a:t>4. Create a glossary of frequently used acronyms and definitions of terms for easy reference</a:t>
            </a:r>
          </a:p>
          <a:p>
            <a:pPr>
              <a:buNone/>
            </a:pPr>
            <a:r>
              <a:rPr lang="en-US" sz="2800" dirty="0"/>
              <a:t>5. Create and distribute a comprehensive list of consumer/family/parent representatives on each committee, sub committee, council, project or initiative involved with the SIM grant efforts. Include names and contact information of organizations represented if applicable.</a:t>
            </a:r>
          </a:p>
          <a:p>
            <a:pPr>
              <a:buNone/>
            </a:pPr>
            <a:r>
              <a:rPr lang="en-US" sz="2800" dirty="0"/>
              <a:t>6. Create and distribute a list of all SIMS related activities and who to contact for involvement/information</a:t>
            </a:r>
          </a:p>
          <a:p>
            <a:pPr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31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07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7. Ask staff of all sub-committees to recruit mentors for new members or those seeking additional information regarding meeting subjects.</a:t>
            </a:r>
          </a:p>
          <a:p>
            <a:pPr marL="0" indent="0">
              <a:buNone/>
            </a:pPr>
            <a:r>
              <a:rPr lang="en-US" sz="2800" dirty="0"/>
              <a:t>8. Recruit people to form a working group at the top of the SIM structure to guide and monitor continued efforts at achieving Meaningful consumer and Family Involvement throughout SIM reform work. </a:t>
            </a:r>
          </a:p>
          <a:p>
            <a:pPr lvl="1"/>
            <a:r>
              <a:rPr lang="en-US" dirty="0"/>
              <a:t>Ensure that qualified representatives from all SIM partners are included, to expand “ownership.”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44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9. Endorse, support and continue expanded, comprehensive dialogue between all initiative partners</a:t>
            </a:r>
            <a:r>
              <a:rPr lang="en-US" dirty="0" smtClean="0"/>
              <a:t>. Build Relationships.</a:t>
            </a:r>
            <a:endParaRPr lang="en-US" dirty="0"/>
          </a:p>
          <a:p>
            <a:pPr lvl="1"/>
            <a:r>
              <a:rPr lang="en-US" dirty="0"/>
              <a:t>Thank you for creating a </a:t>
            </a:r>
            <a:r>
              <a:rPr lang="en-US" dirty="0" smtClean="0"/>
              <a:t>space </a:t>
            </a:r>
            <a:r>
              <a:rPr lang="en-US" dirty="0"/>
              <a:t>at the annual meeting.</a:t>
            </a:r>
          </a:p>
          <a:p>
            <a:pPr lvl="1"/>
            <a:r>
              <a:rPr lang="en-US" dirty="0"/>
              <a:t>Partner with DHHS, </a:t>
            </a:r>
            <a:r>
              <a:rPr lang="en-US" dirty="0" smtClean="0"/>
              <a:t>providers, consumer/family organizations, and </a:t>
            </a:r>
            <a:r>
              <a:rPr lang="en-US" dirty="0"/>
              <a:t>advocacy organizations, to create ongoing dialogue and discussion forums on achieving meaningful inclusion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33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57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/>
              <a:t>“</a:t>
            </a:r>
            <a:r>
              <a:rPr lang="en-US" sz="4800" i="1" dirty="0"/>
              <a:t>Coming together is a beginning. Keeping together is progress. Working together is success</a:t>
            </a:r>
            <a:r>
              <a:rPr lang="en-US" sz="4800" dirty="0" smtClean="0"/>
              <a:t>.”</a:t>
            </a:r>
          </a:p>
          <a:p>
            <a:pPr marL="0" indent="0" algn="ctr">
              <a:buNone/>
            </a:pPr>
            <a:r>
              <a:rPr lang="en-US" sz="4800" dirty="0" smtClean="0"/>
              <a:t> </a:t>
            </a:r>
            <a:r>
              <a:rPr lang="en-US" sz="4800" dirty="0"/>
              <a:t>–Henry Ford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42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final thought from the 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am your patient-partner when I am </a:t>
            </a:r>
            <a:r>
              <a:rPr lang="en-US" i="1" dirty="0" smtClean="0"/>
              <a:t>ENGAGED </a:t>
            </a:r>
            <a:r>
              <a:rPr lang="en-US" dirty="0" smtClean="0"/>
              <a:t>in health-care treatment with you.</a:t>
            </a:r>
          </a:p>
          <a:p>
            <a:endParaRPr lang="en-US" dirty="0"/>
          </a:p>
          <a:p>
            <a:r>
              <a:rPr lang="en-US" dirty="0" smtClean="0"/>
              <a:t>When I am sharing a systems change “table” with you and your peers, I am not a patient. I am </a:t>
            </a:r>
            <a:r>
              <a:rPr lang="en-US" i="1" dirty="0" smtClean="0"/>
              <a:t>INVOLVED </a:t>
            </a:r>
            <a:r>
              <a:rPr lang="en-US" dirty="0" smtClean="0"/>
              <a:t>as your </a:t>
            </a:r>
            <a:r>
              <a:rPr lang="en-US" dirty="0" smtClean="0">
                <a:solidFill>
                  <a:srgbClr val="FF0000"/>
                </a:solidFill>
              </a:rPr>
              <a:t>POLICY PARTNER</a:t>
            </a:r>
          </a:p>
          <a:p>
            <a:endParaRPr lang="en-US" dirty="0"/>
          </a:p>
          <a:p>
            <a:r>
              <a:rPr lang="en-US" dirty="0" smtClean="0"/>
              <a:t>Language and Labeling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35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3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say Consumer </a:t>
            </a:r>
            <a:r>
              <a:rPr lang="en-US" b="1" dirty="0" smtClean="0">
                <a:solidFill>
                  <a:srgbClr val="C00000"/>
                </a:solidFill>
              </a:rPr>
              <a:t>Engagement</a:t>
            </a:r>
            <a:r>
              <a:rPr lang="en-US" dirty="0" smtClean="0"/>
              <a:t>? I say Consumer </a:t>
            </a:r>
            <a:r>
              <a:rPr lang="en-US" b="1" dirty="0" smtClean="0">
                <a:solidFill>
                  <a:srgbClr val="C00000"/>
                </a:solidFill>
              </a:rPr>
              <a:t>Involvement.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it just semantics?  NO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37" y="24574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67012"/>
            <a:ext cx="2514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00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Patient/Consumer </a:t>
            </a:r>
            <a:r>
              <a:rPr lang="en-US" b="1" dirty="0">
                <a:solidFill>
                  <a:srgbClr val="C00000"/>
                </a:solidFill>
              </a:rPr>
              <a:t>Engagement</a:t>
            </a:r>
            <a:r>
              <a:rPr lang="en-US" dirty="0"/>
              <a:t> is 1:1 interaction between patient and or/family  and provider.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Shared Decision-Making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Individual/Person-Centered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Inclusion of Peer Specialists on Treatment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Trauma-Informed Approach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1166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2060"/>
                </a:solidFill>
              </a:rPr>
              <a:t>ENGAGEMENT</a:t>
            </a:r>
            <a:r>
              <a:rPr lang="en-US" dirty="0" smtClean="0"/>
              <a:t> </a:t>
            </a:r>
            <a:r>
              <a:rPr lang="en-US" dirty="0"/>
              <a:t>refers to an individual consumer/patient’s level of active participation in their own treatment or service plan, and/or, </a:t>
            </a:r>
            <a:r>
              <a:rPr lang="en-US" dirty="0" smtClean="0"/>
              <a:t> </a:t>
            </a:r>
            <a:r>
              <a:rPr lang="en-US" dirty="0"/>
              <a:t>their </a:t>
            </a:r>
            <a:r>
              <a:rPr lang="en-US" dirty="0" smtClean="0"/>
              <a:t>family’s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involvement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i="1" dirty="0" smtClean="0">
                <a:solidFill>
                  <a:srgbClr val="002060"/>
                </a:solidFill>
              </a:rPr>
              <a:t>Individual</a:t>
            </a:r>
            <a:r>
              <a:rPr lang="en-US" sz="2400" i="1" dirty="0" smtClean="0"/>
              <a:t>  Patient and provider relationship and interaction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9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Meaningful Consumer Involvement= </a:t>
            </a:r>
            <a:r>
              <a:rPr lang="en-US" sz="2800" dirty="0" smtClean="0"/>
              <a:t>the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presence and full inclusion of substantial # of representatives of current and past service RECIPIENTS and their advocates at the decision-making “tables” at every level of the Systems Reform effort. 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Contact Impacted Consumer/Family Organizations and Advocates at Initiative Inception for Representative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Policy Partners Participate in Monitoring Ongoing </a:t>
            </a:r>
          </a:p>
          <a:p>
            <a:r>
              <a:rPr lang="en-US" sz="2000" dirty="0" smtClean="0"/>
              <a:t>     Involvement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76195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50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002060"/>
                </a:solidFill>
              </a:rPr>
              <a:t>MEANINGFUL CONSUMER/FAMILY INVOLVEMENT </a:t>
            </a:r>
            <a:r>
              <a:rPr lang="en-US" dirty="0"/>
              <a:t>refers to the </a:t>
            </a:r>
            <a:r>
              <a:rPr lang="en-US" b="1" i="1" dirty="0">
                <a:solidFill>
                  <a:srgbClr val="002060"/>
                </a:solidFill>
              </a:rPr>
              <a:t>SYSTEMIC INCLUSION </a:t>
            </a:r>
            <a:r>
              <a:rPr lang="en-US" dirty="0"/>
              <a:t>of current or former service recipients/consumers, their families/parents and their designated organizations in the design, development, funding, delivery, and evaluation of health care </a:t>
            </a:r>
            <a:r>
              <a:rPr lang="en-US" dirty="0" smtClean="0"/>
              <a:t>services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1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value of </a:t>
            </a:r>
            <a:r>
              <a:rPr lang="en-US" sz="2800" i="1" dirty="0">
                <a:solidFill>
                  <a:srgbClr val="002060"/>
                </a:solidFill>
              </a:rPr>
              <a:t>Engagement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rgbClr val="002060"/>
                </a:solidFill>
              </a:rPr>
              <a:t>Involvement</a:t>
            </a:r>
            <a:r>
              <a:rPr lang="en-US" sz="2800" dirty="0"/>
              <a:t> is similar</a:t>
            </a:r>
            <a:r>
              <a:rPr lang="en-US" sz="2800" dirty="0" smtClean="0"/>
              <a:t>: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Increased </a:t>
            </a:r>
            <a:r>
              <a:rPr lang="en-US" sz="2800" b="1" dirty="0" smtClean="0">
                <a:solidFill>
                  <a:srgbClr val="7030A0"/>
                </a:solidFill>
              </a:rPr>
              <a:t>Quality </a:t>
            </a:r>
            <a:r>
              <a:rPr lang="en-US" sz="2800" b="1" dirty="0">
                <a:solidFill>
                  <a:srgbClr val="7030A0"/>
                </a:solidFill>
              </a:rPr>
              <a:t>and </a:t>
            </a:r>
            <a:r>
              <a:rPr lang="en-US" sz="2800" b="1" dirty="0" smtClean="0">
                <a:solidFill>
                  <a:srgbClr val="7030A0"/>
                </a:solidFill>
              </a:rPr>
              <a:t>Effectiveness </a:t>
            </a:r>
            <a:r>
              <a:rPr lang="en-US" sz="2800" b="1" dirty="0">
                <a:solidFill>
                  <a:srgbClr val="7030A0"/>
                </a:solidFill>
              </a:rPr>
              <a:t>of S</a:t>
            </a:r>
            <a:r>
              <a:rPr lang="en-US" sz="2800" b="1" dirty="0" smtClean="0">
                <a:solidFill>
                  <a:srgbClr val="7030A0"/>
                </a:solidFill>
              </a:rPr>
              <a:t>ervices</a:t>
            </a:r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Increased Provider Understanding of What Helps and What Hurts</a:t>
            </a:r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Increased Consumer/Family Understanding  of Health 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63791-1602-46B8-AA54-DFF307A92D0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6870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C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raft Slides for QC March Board Meeting LM Edi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raft Slides for QC March Board Meeting LM Edi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QC PowerPoint Template</Template>
  <TotalTime>2348</TotalTime>
  <Words>1478</Words>
  <Application>Microsoft Macintosh PowerPoint</Application>
  <PresentationFormat>On-screen Show (4:3)</PresentationFormat>
  <Paragraphs>209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QC PowerPoint Template</vt:lpstr>
      <vt:lpstr>Civic</vt:lpstr>
      <vt:lpstr>Draft Slides for QC March Board Meeting LM Edits</vt:lpstr>
      <vt:lpstr>1_Draft Slides for QC March Board Meeting LM Edits</vt:lpstr>
      <vt:lpstr>PowerPoint Presentation</vt:lpstr>
      <vt:lpstr>“Nothing About Us, Without Us”</vt:lpstr>
      <vt:lpstr>Why Meaningful Consumer Involvement?</vt:lpstr>
      <vt:lpstr>You say Consumer Engagement? I say Consumer Involvement.</vt:lpstr>
      <vt:lpstr>Engagement Tools</vt:lpstr>
      <vt:lpstr>Consumer Engagement</vt:lpstr>
      <vt:lpstr>Tools for Involvement</vt:lpstr>
      <vt:lpstr>Consumer Involvement</vt:lpstr>
      <vt:lpstr>PowerPoint Presentation</vt:lpstr>
      <vt:lpstr>Policy Partners</vt:lpstr>
      <vt:lpstr>PowerPoint Presentation</vt:lpstr>
      <vt:lpstr>PowerPoint Presentation</vt:lpstr>
      <vt:lpstr>YES!</vt:lpstr>
      <vt:lpstr>Some Principles of Meaningful Consumer/Survivor/Recipient Involvement</vt:lpstr>
      <vt:lpstr>Meaningful consumer/survivor/recipient involvement is:</vt:lpstr>
      <vt:lpstr>But sometimes there are barriers…</vt:lpstr>
      <vt:lpstr>Procedural Barriers frequently include:</vt:lpstr>
      <vt:lpstr>Structural barriers frequently include:</vt:lpstr>
      <vt:lpstr>What to do?</vt:lpstr>
      <vt:lpstr>Turning Barriers into Opportunities</vt:lpstr>
      <vt:lpstr>However,</vt:lpstr>
      <vt:lpstr>PowerPoint Presentation</vt:lpstr>
      <vt:lpstr>Suggestions for Addressing and Breaking Down Attitudinal Barriers</vt:lpstr>
      <vt:lpstr>PowerPoint Presentation</vt:lpstr>
      <vt:lpstr>PowerPoint Presentation</vt:lpstr>
      <vt:lpstr>PowerPoint Presentation</vt:lpstr>
      <vt:lpstr>Some Other Strategies:</vt:lpstr>
      <vt:lpstr>PowerPoint Presentation</vt:lpstr>
      <vt:lpstr>PowerPoint Presentation</vt:lpstr>
      <vt:lpstr>Recommendations</vt:lpstr>
      <vt:lpstr>Recommendations</vt:lpstr>
      <vt:lpstr>Recommendations</vt:lpstr>
      <vt:lpstr>Recommendations</vt:lpstr>
      <vt:lpstr>PowerPoint Presentation</vt:lpstr>
      <vt:lpstr>A final thought from the presenter</vt:lpstr>
    </vt:vector>
  </TitlesOfParts>
  <Company>TCMHS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TCMHS</dc:creator>
  <cp:lastModifiedBy>Trevor Putnoky</cp:lastModifiedBy>
  <cp:revision>188</cp:revision>
  <cp:lastPrinted>2014-05-19T16:47:18Z</cp:lastPrinted>
  <dcterms:created xsi:type="dcterms:W3CDTF">2014-05-06T12:55:13Z</dcterms:created>
  <dcterms:modified xsi:type="dcterms:W3CDTF">2015-02-25T20:15:22Z</dcterms:modified>
  <cp:contentStatus/>
</cp:coreProperties>
</file>